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Libre Franklin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BA79AB-9E2B-4256-A7EC-43AA8B50AF70}">
  <a:tblStyle styleId="{F0BA79AB-9E2B-4256-A7EC-43AA8B50AF7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6CBA91F1-722D-4EF2-82B0-697ADA5EF1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ibreFranklin-regular.fntdata"/><Relationship Id="rId25" Type="http://schemas.openxmlformats.org/officeDocument/2006/relationships/slide" Target="slides/slide19.xml"/><Relationship Id="rId28" Type="http://schemas.openxmlformats.org/officeDocument/2006/relationships/font" Target="fonts/LibreFranklin-italic.fntdata"/><Relationship Id="rId27" Type="http://schemas.openxmlformats.org/officeDocument/2006/relationships/font" Target="fonts/LibreFranklin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ibreFranklin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b95a0f2e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24b95a0f2e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24b95a0f2e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b971e2471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4b971e247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4b971e247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373fefb6a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e373fefb6a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e373fefb6a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4ba436288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4ba436288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24ba436288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e373fefb6a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e373fefb6a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e373fefb6a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4b971e2471_3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4b971e2471_3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4b971e2471_3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373fefb6a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e373fefb6a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1e373fefb6a_0_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e373fefb6a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e373fefb6a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1e373fefb6a_0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e373fefb6a_1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e373fefb6a_1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1e373fefb6a_1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e373fefb6a_1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e373fefb6a_1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1e373fefb6a_1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e375b65240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e375b65240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1e375b65240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b95a0f2ea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b95a0f2e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24b95a0f2ea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4b95a0f2ea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24b95a0f2ea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4b971e2471_2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4b971e2471_2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-FR"/>
              <a:t>announced on april 12th, no bank holidays</a:t>
            </a:r>
            <a:endParaRPr/>
          </a:p>
        </p:txBody>
      </p:sp>
      <p:sp>
        <p:nvSpPr>
          <p:cNvPr id="107" name="Google Shape;107;g24b971e2471_2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b971e2471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b971e2471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4b971e2471_1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b971e2471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4b971e2471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24b971e2471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b971e2471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4b971e2471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4b971e2471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4b971e247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4b971e247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4b971e247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373fefb6a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e373fefb6a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e373fefb6a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showMasterSp="0">
  <p:cSld name="Diapositive de titr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4348175" y="3124925"/>
            <a:ext cx="1828800" cy="155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08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15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647" y="80283"/>
            <a:ext cx="1175301" cy="50865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type="title"/>
          </p:nvPr>
        </p:nvSpPr>
        <p:spPr>
          <a:xfrm>
            <a:off x="6183750" y="688575"/>
            <a:ext cx="2828400" cy="2425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6800" lIns="180000" spcFirstLastPara="1" rIns="7200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0" name="Google Shape;2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202" y="0"/>
            <a:ext cx="7601800" cy="5012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4" orient="horz" pos="123">
          <p15:clr>
            <a:srgbClr val="FBAE40"/>
          </p15:clr>
        </p15:guide>
        <p15:guide id="5" orient="horz" pos="3117">
          <p15:clr>
            <a:srgbClr val="FBAE40"/>
          </p15:clr>
        </p15:guide>
        <p15:guide id="6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re de section">
  <p:cSld name="2_Titre de sec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1"/>
          <p:cNvSpPr txBox="1"/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de section">
  <p:cSld name="1_Titre de sec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 txBox="1"/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re et contenu">
  <p:cSld name="2_Titre et contenu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66" name="Google Shape;66;p13"/>
          <p:cNvSpPr txBox="1"/>
          <p:nvPr>
            <p:ph type="title"/>
          </p:nvPr>
        </p:nvSpPr>
        <p:spPr>
          <a:xfrm>
            <a:off x="904876" y="131032"/>
            <a:ext cx="3144600" cy="1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re et contenu">
  <p:cSld name="3_Titre et contenu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>
  <p:cSld name="Deux contenu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904875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959772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re seul">
  <p:cSld name="2_Titre seul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>
            <p:ph idx="2" type="pic"/>
          </p:nvPr>
        </p:nvSpPr>
        <p:spPr>
          <a:xfrm>
            <a:off x="904875" y="0"/>
            <a:ext cx="7726363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>
  <p:cSld name="Titre seul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904875" y="131025"/>
            <a:ext cx="772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re et contenu">
  <p:cSld name="4_Titre et contenu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4049395" y="131032"/>
            <a:ext cx="3144520" cy="107275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2" type="body"/>
          </p:nvPr>
        </p:nvSpPr>
        <p:spPr>
          <a:xfrm>
            <a:off x="154125" y="1066498"/>
            <a:ext cx="4767300" cy="30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3302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00"/>
              <a:buFont typeface="Arial"/>
              <a:buChar char="•"/>
              <a:defRPr sz="1600">
                <a:solidFill>
                  <a:schemeClr val="dk1"/>
                </a:solidFill>
              </a:defRPr>
            </a:lvl1pPr>
            <a:lvl2pPr indent="-32385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 sz="1500"/>
            </a:lvl2pPr>
            <a:lvl3pPr indent="-314325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▪"/>
              <a:defRPr sz="1350"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>
  <p:cSld name="Titre et contenu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idx="1" type="body"/>
          </p:nvPr>
        </p:nvSpPr>
        <p:spPr>
          <a:xfrm>
            <a:off x="904875" y="827623"/>
            <a:ext cx="7726500" cy="4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re seul">
  <p:cSld name="3_Titre seul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" type="body"/>
          </p:nvPr>
        </p:nvSpPr>
        <p:spPr>
          <a:xfrm>
            <a:off x="904875" y="1563688"/>
            <a:ext cx="7646988" cy="1436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et contenu">
  <p:cSld name="1_Titre et contenu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idx="1" type="body"/>
          </p:nvPr>
        </p:nvSpPr>
        <p:spPr>
          <a:xfrm>
            <a:off x="90487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31469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seul">
  <p:cSld name="1_Titre seul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8773475" y="391475"/>
            <a:ext cx="258600" cy="3041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6405563" y="2571750"/>
            <a:ext cx="2738400" cy="211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re seul">
  <p:cSld name="4_Titre seul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>
  <p:cSld name="Titre de sec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0"/>
          <p:cNvSpPr txBox="1"/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algn="ctr">
              <a:spcBef>
                <a:spcPts val="0"/>
              </a:spcBef>
              <a:buNone/>
              <a:defRPr b="1" sz="7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180000" spcFirstLastPara="1" rIns="7200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  <a:defRPr b="1" i="0" sz="32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904875" y="827623"/>
            <a:ext cx="7726500" cy="4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0000" spcFirstLastPara="1" rIns="91425" wrap="square" tIns="45700">
            <a:noAutofit/>
          </a:bodyPr>
          <a:lstStyle>
            <a:lvl1pPr indent="-33147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4325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21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7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30273" y="132334"/>
            <a:ext cx="653952" cy="2830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4865625" y="2020350"/>
            <a:ext cx="328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"/>
          <p:cNvSpPr txBox="1"/>
          <p:nvPr/>
        </p:nvSpPr>
        <p:spPr>
          <a:xfrm rot="-5400000">
            <a:off x="7854850" y="1015050"/>
            <a:ext cx="20655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COM 490 Final Project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4348175" y="3124925"/>
            <a:ext cx="1828800" cy="155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Mehdi Mezghani</a:t>
            </a:r>
            <a:endParaRPr b="1" sz="1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Thomas Srour</a:t>
            </a:r>
            <a:endParaRPr b="1" sz="1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Killian Hinard</a:t>
            </a:r>
            <a:endParaRPr b="1" sz="1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Kamil Mellouk</a:t>
            </a:r>
            <a:endParaRPr b="1"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Rémi Oddon</a:t>
            </a:r>
            <a:endParaRPr b="1" sz="14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b="1" lang="fr-FR" sz="1400"/>
              <a:t>Étienne Bruno</a:t>
            </a:r>
            <a:endParaRPr b="1" sz="1400"/>
          </a:p>
        </p:txBody>
      </p:sp>
      <p:sp>
        <p:nvSpPr>
          <p:cNvPr id="87" name="Google Shape;87;p18"/>
          <p:cNvSpPr txBox="1"/>
          <p:nvPr>
            <p:ph idx="4294967295" type="body"/>
          </p:nvPr>
        </p:nvSpPr>
        <p:spPr>
          <a:xfrm>
            <a:off x="6183750" y="4683125"/>
            <a:ext cx="1828800" cy="46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-FR" sz="1100"/>
              <a:t>Lausanne - Spring 2023</a:t>
            </a:r>
            <a:endParaRPr sz="1100"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6183750" y="688575"/>
            <a:ext cx="2828400" cy="2425200"/>
          </a:xfrm>
          <a:prstGeom prst="rect">
            <a:avLst/>
          </a:prstGeom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Large Scale Data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Final Project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16" name="Google Shape;216;p27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Delay Statistics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312450" y="777875"/>
            <a:ext cx="858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Estimation of </a:t>
            </a:r>
            <a:r>
              <a:rPr lang="fr-FR" sz="1800">
                <a:solidFill>
                  <a:srgbClr val="434343"/>
                </a:solidFill>
              </a:rPr>
              <a:t>success</a:t>
            </a:r>
            <a:r>
              <a:rPr lang="fr-FR" sz="1800">
                <a:solidFill>
                  <a:srgbClr val="434343"/>
                </a:solidFill>
              </a:rPr>
              <a:t> probability for a path : 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=&gt; We need to estimate the </a:t>
            </a:r>
            <a:r>
              <a:rPr lang="fr-FR" sz="1800">
                <a:solidFill>
                  <a:srgbClr val="434343"/>
                </a:solidFill>
              </a:rPr>
              <a:t>average</a:t>
            </a:r>
            <a:r>
              <a:rPr lang="fr-FR" sz="1800">
                <a:solidFill>
                  <a:srgbClr val="434343"/>
                </a:solidFill>
              </a:rPr>
              <a:t> delay at each stop on the previous real data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18" name="Google Shape;218;p27"/>
          <p:cNvSpPr txBox="1"/>
          <p:nvPr>
            <p:ph idx="4294967295" type="body"/>
          </p:nvPr>
        </p:nvSpPr>
        <p:spPr>
          <a:xfrm>
            <a:off x="312450" y="2235650"/>
            <a:ext cx="7726500" cy="27126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Only nodes in </a:t>
            </a:r>
            <a:r>
              <a:rPr b="1" lang="fr-FR"/>
              <a:t>Zurich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Dropping</a:t>
            </a:r>
            <a:r>
              <a:rPr lang="fr-FR"/>
              <a:t> </a:t>
            </a:r>
            <a:r>
              <a:rPr b="1" lang="fr-FR"/>
              <a:t>additional journey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Dropping </a:t>
            </a:r>
            <a:r>
              <a:rPr b="1" lang="fr-FR"/>
              <a:t>path</a:t>
            </a:r>
            <a:r>
              <a:rPr lang="fr-FR"/>
              <a:t> that </a:t>
            </a:r>
            <a:r>
              <a:rPr b="1" lang="fr-FR"/>
              <a:t>failed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Dropping </a:t>
            </a:r>
            <a:r>
              <a:rPr b="1" lang="fr-FR"/>
              <a:t>nodes</a:t>
            </a:r>
            <a:r>
              <a:rPr lang="fr-FR"/>
              <a:t> where the mean of transport </a:t>
            </a:r>
            <a:r>
              <a:rPr b="1" lang="fr-FR"/>
              <a:t>didn’t stop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Keep only the data for the </a:t>
            </a:r>
            <a:r>
              <a:rPr b="1" lang="fr-FR"/>
              <a:t>week days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Keep only data with an </a:t>
            </a:r>
            <a:r>
              <a:rPr b="1" lang="fr-FR"/>
              <a:t>actual arrival time</a:t>
            </a:r>
            <a:endParaRPr b="1"/>
          </a:p>
        </p:txBody>
      </p:sp>
      <p:sp>
        <p:nvSpPr>
          <p:cNvPr id="219" name="Google Shape;219;p27"/>
          <p:cNvSpPr txBox="1"/>
          <p:nvPr/>
        </p:nvSpPr>
        <p:spPr>
          <a:xfrm>
            <a:off x="413025" y="1724050"/>
            <a:ext cx="812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Processing on </a:t>
            </a:r>
            <a:r>
              <a:rPr b="1" lang="fr-FR" sz="1800">
                <a:solidFill>
                  <a:srgbClr val="434343"/>
                </a:solidFill>
              </a:rPr>
              <a:t>Istdaten</a:t>
            </a:r>
            <a:r>
              <a:rPr lang="fr-FR" sz="1800">
                <a:solidFill>
                  <a:srgbClr val="434343"/>
                </a:solidFill>
              </a:rPr>
              <a:t> table :</a:t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26" name="Google Shape;226;p28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Delay Statistics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27" name="Google Shape;227;p28"/>
          <p:cNvSpPr txBox="1"/>
          <p:nvPr/>
        </p:nvSpPr>
        <p:spPr>
          <a:xfrm>
            <a:off x="312575" y="981950"/>
            <a:ext cx="85806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Computing Delays at each stop 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</a:rPr>
              <a:t>=&gt; </a:t>
            </a:r>
            <a:r>
              <a:rPr b="1" lang="fr-FR" sz="1800">
                <a:solidFill>
                  <a:schemeClr val="dk1"/>
                </a:solidFill>
              </a:rPr>
              <a:t>delay</a:t>
            </a:r>
            <a:r>
              <a:rPr lang="fr-FR" sz="1800">
                <a:solidFill>
                  <a:schemeClr val="dk1"/>
                </a:solidFill>
              </a:rPr>
              <a:t> = (</a:t>
            </a:r>
            <a:r>
              <a:rPr b="1" lang="fr-FR" sz="1800">
                <a:solidFill>
                  <a:schemeClr val="dk1"/>
                </a:solidFill>
              </a:rPr>
              <a:t>actual arrival time</a:t>
            </a:r>
            <a:r>
              <a:rPr lang="fr-FR" sz="1800">
                <a:solidFill>
                  <a:schemeClr val="dk1"/>
                </a:solidFill>
              </a:rPr>
              <a:t>) - (</a:t>
            </a:r>
            <a:r>
              <a:rPr b="1" lang="fr-FR" sz="1800">
                <a:solidFill>
                  <a:schemeClr val="dk1"/>
                </a:solidFill>
              </a:rPr>
              <a:t>scheduled arrival time</a:t>
            </a:r>
            <a:r>
              <a:rPr lang="fr-FR" sz="1800">
                <a:solidFill>
                  <a:schemeClr val="dk1"/>
                </a:solidFill>
              </a:rPr>
              <a:t>)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28" name="Google Shape;228;p28"/>
          <p:cNvSpPr txBox="1"/>
          <p:nvPr>
            <p:ph idx="4294967295" type="body"/>
          </p:nvPr>
        </p:nvSpPr>
        <p:spPr>
          <a:xfrm>
            <a:off x="437025" y="1899150"/>
            <a:ext cx="7726500" cy="27126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-"/>
            </a:pPr>
            <a:r>
              <a:rPr lang="fr-FR"/>
              <a:t>We made the decision to not take into account the transport that arrive in advance (more </a:t>
            </a:r>
            <a:r>
              <a:rPr lang="fr-FR"/>
              <a:t>details in the data visualization part)</a:t>
            </a:r>
            <a:r>
              <a:rPr lang="fr-FR"/>
              <a:t> :</a:t>
            </a:r>
            <a:endParaRPr/>
          </a:p>
          <a:p>
            <a:pPr indent="45720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/>
              <a:t>=&gt; we clip the negative delay to zero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-"/>
            </a:pPr>
            <a:r>
              <a:rPr lang="fr-FR"/>
              <a:t>We will use the hour of the scheduled arrival time to have a better estimation of the average delay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/>
              <a:t>	=&gt; we add the hour of the arrival time to the table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35" name="Google Shape;2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9338" y="2870392"/>
            <a:ext cx="2641325" cy="2064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0625" y="2870400"/>
            <a:ext cx="2641325" cy="206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100" y="2879788"/>
            <a:ext cx="2617301" cy="2045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0625" y="639475"/>
            <a:ext cx="2617301" cy="204535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9"/>
          <p:cNvSpPr txBox="1"/>
          <p:nvPr>
            <p:ph type="title"/>
          </p:nvPr>
        </p:nvSpPr>
        <p:spPr>
          <a:xfrm>
            <a:off x="904875" y="7160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Data Visualization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0" name="Google Shape;240;p29"/>
          <p:cNvSpPr txBox="1"/>
          <p:nvPr/>
        </p:nvSpPr>
        <p:spPr>
          <a:xfrm>
            <a:off x="412100" y="1008000"/>
            <a:ext cx="54687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00">
                <a:solidFill>
                  <a:srgbClr val="434343"/>
                </a:solidFill>
              </a:rPr>
              <a:t>What </a:t>
            </a:r>
            <a:r>
              <a:rPr b="1" lang="fr-FR" sz="1900">
                <a:solidFill>
                  <a:srgbClr val="434343"/>
                </a:solidFill>
              </a:rPr>
              <a:t>probabilistic model</a:t>
            </a:r>
            <a:r>
              <a:rPr lang="fr-FR" sz="1900">
                <a:solidFill>
                  <a:srgbClr val="434343"/>
                </a:solidFill>
              </a:rPr>
              <a:t> should we use ?  :</a:t>
            </a:r>
            <a:endParaRPr sz="19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fr-FR" sz="1800">
                <a:solidFill>
                  <a:srgbClr val="434343"/>
                </a:solidFill>
              </a:rPr>
              <a:t>Plot delays of </a:t>
            </a:r>
            <a:r>
              <a:rPr b="1" lang="fr-FR" sz="1800">
                <a:solidFill>
                  <a:srgbClr val="434343"/>
                </a:solidFill>
              </a:rPr>
              <a:t>random</a:t>
            </a:r>
            <a:r>
              <a:rPr lang="fr-FR" sz="1800">
                <a:solidFill>
                  <a:srgbClr val="434343"/>
                </a:solidFill>
              </a:rPr>
              <a:t> stop and hour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=&gt; </a:t>
            </a:r>
            <a:r>
              <a:rPr b="1" lang="fr-FR" sz="1800">
                <a:solidFill>
                  <a:srgbClr val="434343"/>
                </a:solidFill>
              </a:rPr>
              <a:t>Exponential </a:t>
            </a:r>
            <a:r>
              <a:rPr b="1" lang="fr-FR" sz="1800">
                <a:solidFill>
                  <a:srgbClr val="434343"/>
                </a:solidFill>
              </a:rPr>
              <a:t>distribution</a:t>
            </a:r>
            <a:r>
              <a:rPr lang="fr-FR" sz="1800">
                <a:solidFill>
                  <a:srgbClr val="434343"/>
                </a:solidFill>
              </a:rPr>
              <a:t> seems reasonable</a:t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47" name="Google Shape;247;p30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Delay Statistics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312575" y="981950"/>
            <a:ext cx="8580600" cy="8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Computing the </a:t>
            </a:r>
            <a:r>
              <a:rPr b="1" lang="fr-FR" sz="1800">
                <a:solidFill>
                  <a:srgbClr val="434343"/>
                </a:solidFill>
              </a:rPr>
              <a:t>average delay at each stop</a:t>
            </a:r>
            <a:r>
              <a:rPr lang="fr-FR" sz="1800">
                <a:solidFill>
                  <a:srgbClr val="434343"/>
                </a:solidFill>
              </a:rPr>
              <a:t> 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rgbClr val="434343"/>
                </a:solidFill>
              </a:rPr>
              <a:t>Assumptions</a:t>
            </a:r>
            <a:r>
              <a:rPr lang="fr-FR" sz="1800">
                <a:solidFill>
                  <a:srgbClr val="434343"/>
                </a:solidFill>
              </a:rPr>
              <a:t> : delay correlated to the </a:t>
            </a:r>
            <a:r>
              <a:rPr b="1" lang="fr-FR" sz="1800">
                <a:solidFill>
                  <a:srgbClr val="434343"/>
                </a:solidFill>
              </a:rPr>
              <a:t>stop location</a:t>
            </a:r>
            <a:r>
              <a:rPr lang="fr-FR" sz="1800">
                <a:solidFill>
                  <a:srgbClr val="434343"/>
                </a:solidFill>
              </a:rPr>
              <a:t> and the </a:t>
            </a:r>
            <a:r>
              <a:rPr b="1" lang="fr-FR" sz="1800">
                <a:solidFill>
                  <a:srgbClr val="434343"/>
                </a:solidFill>
              </a:rPr>
              <a:t>hour</a:t>
            </a:r>
            <a:r>
              <a:rPr lang="fr-FR" sz="1800">
                <a:solidFill>
                  <a:srgbClr val="434343"/>
                </a:solidFill>
              </a:rPr>
              <a:t> of the day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49" name="Google Shape;249;p30"/>
          <p:cNvSpPr txBox="1"/>
          <p:nvPr>
            <p:ph idx="4294967295" type="body"/>
          </p:nvPr>
        </p:nvSpPr>
        <p:spPr>
          <a:xfrm>
            <a:off x="440825" y="2045950"/>
            <a:ext cx="7726500" cy="11604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Group by clean istdaten </a:t>
            </a:r>
            <a:r>
              <a:rPr b="1" lang="fr-FR"/>
              <a:t>by stop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Group by clean istdaten </a:t>
            </a:r>
            <a:r>
              <a:rPr b="1" lang="fr-FR"/>
              <a:t>by hour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Compute the </a:t>
            </a:r>
            <a:r>
              <a:rPr b="1" lang="fr-FR"/>
              <a:t>mean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50" name="Google Shape;250;p30"/>
          <p:cNvSpPr txBox="1"/>
          <p:nvPr/>
        </p:nvSpPr>
        <p:spPr>
          <a:xfrm>
            <a:off x="312575" y="3393750"/>
            <a:ext cx="4471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Create the new table </a:t>
            </a:r>
            <a:r>
              <a:rPr b="1" lang="fr-FR" sz="1800">
                <a:solidFill>
                  <a:srgbClr val="434343"/>
                </a:solidFill>
              </a:rPr>
              <a:t>isdt_clean_mean</a:t>
            </a:r>
            <a:r>
              <a:rPr lang="fr-FR" sz="1800">
                <a:solidFill>
                  <a:srgbClr val="434343"/>
                </a:solidFill>
              </a:rPr>
              <a:t> selecting the columns </a:t>
            </a:r>
            <a:r>
              <a:rPr b="1" lang="fr-FR" sz="1800">
                <a:solidFill>
                  <a:srgbClr val="434343"/>
                </a:solidFill>
              </a:rPr>
              <a:t>stop_id</a:t>
            </a:r>
            <a:r>
              <a:rPr lang="fr-FR" sz="1800">
                <a:solidFill>
                  <a:srgbClr val="434343"/>
                </a:solidFill>
              </a:rPr>
              <a:t>, </a:t>
            </a:r>
            <a:r>
              <a:rPr b="1" lang="fr-FR" sz="1800">
                <a:solidFill>
                  <a:srgbClr val="434343"/>
                </a:solidFill>
              </a:rPr>
              <a:t>hour</a:t>
            </a:r>
            <a:r>
              <a:rPr lang="fr-FR" sz="1800">
                <a:solidFill>
                  <a:srgbClr val="434343"/>
                </a:solidFill>
              </a:rPr>
              <a:t> and </a:t>
            </a:r>
            <a:r>
              <a:rPr b="1" lang="fr-FR" sz="1800">
                <a:solidFill>
                  <a:srgbClr val="434343"/>
                </a:solidFill>
              </a:rPr>
              <a:t>avg_delay</a:t>
            </a:r>
            <a:r>
              <a:rPr lang="fr-FR" sz="1800">
                <a:solidFill>
                  <a:srgbClr val="434343"/>
                </a:solidFill>
              </a:rPr>
              <a:t> and save it to </a:t>
            </a:r>
            <a:r>
              <a:rPr b="1" lang="fr-FR" sz="1800">
                <a:solidFill>
                  <a:srgbClr val="434343"/>
                </a:solidFill>
              </a:rPr>
              <a:t>hdfs</a:t>
            </a:r>
            <a:endParaRPr b="1" sz="1800">
              <a:solidFill>
                <a:srgbClr val="434343"/>
              </a:solidFill>
            </a:endParaRPr>
          </a:p>
        </p:txBody>
      </p:sp>
      <p:graphicFrame>
        <p:nvGraphicFramePr>
          <p:cNvPr id="251" name="Google Shape;251;p30"/>
          <p:cNvGraphicFramePr/>
          <p:nvPr/>
        </p:nvGraphicFramePr>
        <p:xfrm>
          <a:off x="4960200" y="20459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{F0BA79AB-9E2B-4256-A7EC-43AA8B50AF70}</a:tableStyleId>
              </a:tblPr>
              <a:tblGrid>
                <a:gridCol w="681275"/>
                <a:gridCol w="878525"/>
                <a:gridCol w="573725"/>
                <a:gridCol w="1129525"/>
              </a:tblGrid>
              <a:tr h="448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b="1" lang="fr-FR" sz="1100">
                          <a:highlight>
                            <a:srgbClr val="FFFFFF"/>
                          </a:highlight>
                        </a:rPr>
                        <a:t>stop_id</a:t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b="1" lang="fr-FR" sz="1100">
                          <a:highlight>
                            <a:srgbClr val="FFFFFF"/>
                          </a:highlight>
                        </a:rPr>
                        <a:t>hour</a:t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b="1" lang="fr-FR" sz="1100">
                          <a:highlight>
                            <a:srgbClr val="FFFFFF"/>
                          </a:highlight>
                        </a:rPr>
                        <a:t>avg_delay</a:t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  <a:tr h="4488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t/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8576200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12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69.168516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  <a:tr h="4488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t/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8502275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3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145.416667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  <a:tr h="4488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t/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8590521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10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87.307128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  <a:tr h="4488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t/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8583756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7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125.172066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  <a:tr h="4488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t/>
                      </a:r>
                      <a:endParaRPr b="1"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8588314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5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fr-FR" sz="1100">
                          <a:highlight>
                            <a:srgbClr val="FFFFFF"/>
                          </a:highlight>
                        </a:rPr>
                        <a:t>12.450654</a:t>
                      </a:r>
                      <a:endParaRPr sz="1100">
                        <a:highlight>
                          <a:srgbClr val="FFFFFF"/>
                        </a:highlight>
                      </a:endParaRPr>
                    </a:p>
                  </a:txBody>
                  <a:tcPr marT="69850" marB="69850" marR="69850" marL="69850" anchor="ctr"/>
                </a:tc>
              </a:tr>
            </a:tbl>
          </a:graphicData>
        </a:graphic>
      </p:graphicFrame>
      <p:sp>
        <p:nvSpPr>
          <p:cNvPr id="252" name="Google Shape;252;p30"/>
          <p:cNvSpPr/>
          <p:nvPr/>
        </p:nvSpPr>
        <p:spPr>
          <a:xfrm>
            <a:off x="5590625" y="2081350"/>
            <a:ext cx="2406600" cy="26469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5452475" y="4683125"/>
            <a:ext cx="2682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900" u="sng">
                <a:solidFill>
                  <a:srgbClr val="434343"/>
                </a:solidFill>
              </a:rPr>
              <a:t>sample of the final table</a:t>
            </a:r>
            <a:endParaRPr b="1" sz="900" u="sng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1"/>
          <p:cNvPicPr preferRelativeResize="0"/>
          <p:nvPr/>
        </p:nvPicPr>
        <p:blipFill rotWithShape="1">
          <a:blip r:embed="rId3">
            <a:alphaModFix/>
          </a:blip>
          <a:srcRect b="1447" l="0" r="0" t="11890"/>
          <a:stretch/>
        </p:blipFill>
        <p:spPr>
          <a:xfrm>
            <a:off x="562775" y="711825"/>
            <a:ext cx="6201718" cy="405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1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61" name="Google Shape;261;p31"/>
          <p:cNvSpPr txBox="1"/>
          <p:nvPr>
            <p:ph type="title"/>
          </p:nvPr>
        </p:nvSpPr>
        <p:spPr>
          <a:xfrm>
            <a:off x="6405563" y="2571750"/>
            <a:ext cx="2738400" cy="2111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Path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Success</a:t>
            </a:r>
            <a:r>
              <a:rPr lang="fr-FR"/>
              <a:t> Probability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68" name="Google Shape;268;p32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Path Success Probability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312450" y="777875"/>
            <a:ext cx="8580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Estimation of </a:t>
            </a:r>
            <a:r>
              <a:rPr b="1" lang="fr-FR" sz="1800">
                <a:solidFill>
                  <a:srgbClr val="434343"/>
                </a:solidFill>
              </a:rPr>
              <a:t>success probability</a:t>
            </a:r>
            <a:r>
              <a:rPr lang="fr-FR" sz="1800">
                <a:solidFill>
                  <a:srgbClr val="434343"/>
                </a:solidFill>
              </a:rPr>
              <a:t> for a path : 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fr-FR" sz="1800">
                <a:solidFill>
                  <a:srgbClr val="434343"/>
                </a:solidFill>
              </a:rPr>
              <a:t>a path is composed of </a:t>
            </a:r>
            <a:r>
              <a:rPr b="1" lang="fr-FR" sz="1800">
                <a:solidFill>
                  <a:srgbClr val="434343"/>
                </a:solidFill>
              </a:rPr>
              <a:t>trips</a:t>
            </a:r>
            <a:r>
              <a:rPr lang="fr-FR" sz="1800">
                <a:solidFill>
                  <a:srgbClr val="434343"/>
                </a:solidFill>
              </a:rPr>
              <a:t> each composed of </a:t>
            </a:r>
            <a:r>
              <a:rPr b="1" lang="fr-FR" sz="1800">
                <a:solidFill>
                  <a:srgbClr val="434343"/>
                </a:solidFill>
              </a:rPr>
              <a:t>edges</a:t>
            </a:r>
            <a:endParaRPr b="1"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b="1" lang="fr-FR" sz="1800">
                <a:solidFill>
                  <a:srgbClr val="434343"/>
                </a:solidFill>
              </a:rPr>
              <a:t>connections</a:t>
            </a:r>
            <a:r>
              <a:rPr lang="fr-FR" sz="1800">
                <a:solidFill>
                  <a:srgbClr val="434343"/>
                </a:solidFill>
              </a:rPr>
              <a:t> are when we’re changing trip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fr-FR" sz="1800">
                <a:solidFill>
                  <a:srgbClr val="434343"/>
                </a:solidFill>
              </a:rPr>
              <a:t>each trip are considered </a:t>
            </a:r>
            <a:r>
              <a:rPr b="1" lang="fr-FR" sz="1800">
                <a:solidFill>
                  <a:srgbClr val="434343"/>
                </a:solidFill>
              </a:rPr>
              <a:t>independent</a:t>
            </a:r>
            <a:endParaRPr b="1"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=&gt; probability of </a:t>
            </a:r>
            <a:r>
              <a:rPr lang="fr-FR" sz="1800">
                <a:solidFill>
                  <a:srgbClr val="434343"/>
                </a:solidFill>
              </a:rPr>
              <a:t>successful</a:t>
            </a:r>
            <a:r>
              <a:rPr lang="fr-FR" sz="1800">
                <a:solidFill>
                  <a:srgbClr val="434343"/>
                </a:solidFill>
              </a:rPr>
              <a:t> path : </a:t>
            </a:r>
            <a:r>
              <a:rPr b="1" lang="fr-FR" sz="1800">
                <a:solidFill>
                  <a:srgbClr val="434343"/>
                </a:solidFill>
              </a:rPr>
              <a:t>p1 * p2 * … * pn-1</a:t>
            </a:r>
            <a:endParaRPr b="1"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with </a:t>
            </a:r>
            <a:r>
              <a:rPr b="1" lang="fr-FR" sz="1800">
                <a:solidFill>
                  <a:srgbClr val="434343"/>
                </a:solidFill>
              </a:rPr>
              <a:t>pi</a:t>
            </a:r>
            <a:r>
              <a:rPr lang="fr-FR" sz="1800">
                <a:solidFill>
                  <a:srgbClr val="434343"/>
                </a:solidFill>
              </a:rPr>
              <a:t> is probability of making the connection between trip i and trip i+1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70" name="Google Shape;270;p32"/>
          <p:cNvSpPr txBox="1"/>
          <p:nvPr>
            <p:ph idx="4294967295" type="body"/>
          </p:nvPr>
        </p:nvSpPr>
        <p:spPr>
          <a:xfrm>
            <a:off x="312450" y="2798400"/>
            <a:ext cx="7726500" cy="21006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/>
              <a:t>We need to :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Go through </a:t>
            </a:r>
            <a:r>
              <a:rPr b="1" lang="fr-FR"/>
              <a:t>every edges</a:t>
            </a:r>
            <a:r>
              <a:rPr lang="fr-FR"/>
              <a:t> in the path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When </a:t>
            </a:r>
            <a:r>
              <a:rPr b="1" lang="fr-FR"/>
              <a:t>connection</a:t>
            </a:r>
            <a:r>
              <a:rPr lang="fr-FR"/>
              <a:t> estimate the probability using </a:t>
            </a:r>
            <a:r>
              <a:rPr b="1" lang="fr-FR"/>
              <a:t>exponential distribution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return the </a:t>
            </a:r>
            <a:r>
              <a:rPr b="1" lang="fr-FR"/>
              <a:t>total probability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b="1" lang="fr-FR"/>
              <a:t>walking trip</a:t>
            </a:r>
            <a:r>
              <a:rPr lang="fr-FR"/>
              <a:t> are </a:t>
            </a:r>
            <a:r>
              <a:rPr b="1" lang="fr-FR"/>
              <a:t>not</a:t>
            </a:r>
            <a:r>
              <a:rPr lang="fr-FR"/>
              <a:t> consider as </a:t>
            </a:r>
            <a:r>
              <a:rPr b="1" lang="fr-FR"/>
              <a:t>a connections</a:t>
            </a:r>
            <a:endParaRPr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77" name="Google Shape;277;p33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Path</a:t>
            </a:r>
            <a:r>
              <a:rPr lang="fr-FR">
                <a:solidFill>
                  <a:srgbClr val="434343"/>
                </a:solidFill>
              </a:rPr>
              <a:t> Success Probability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78" name="Google Shape;278;p33"/>
          <p:cNvSpPr/>
          <p:nvPr/>
        </p:nvSpPr>
        <p:spPr>
          <a:xfrm>
            <a:off x="508975" y="2313647"/>
            <a:ext cx="789600" cy="898800"/>
          </a:xfrm>
          <a:prstGeom prst="flowChartConnector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</a:rPr>
              <a:t>S1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2263633" y="2313647"/>
            <a:ext cx="789600" cy="898800"/>
          </a:xfrm>
          <a:prstGeom prst="flowChartConnector">
            <a:avLst/>
          </a:prstGeom>
          <a:gradFill>
            <a:gsLst>
              <a:gs pos="0">
                <a:srgbClr val="6FA8DC"/>
              </a:gs>
              <a:gs pos="100000">
                <a:srgbClr val="93C47D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</a:rPr>
              <a:t>S2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4018286" y="2313647"/>
            <a:ext cx="789600" cy="898800"/>
          </a:xfrm>
          <a:prstGeom prst="flowChartConnector">
            <a:avLst/>
          </a:prstGeom>
          <a:gradFill>
            <a:gsLst>
              <a:gs pos="0">
                <a:srgbClr val="93C47D"/>
              </a:gs>
              <a:gs pos="100000">
                <a:srgbClr val="E06666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</a:rPr>
              <a:t>S3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5772934" y="2313647"/>
            <a:ext cx="789600" cy="898800"/>
          </a:xfrm>
          <a:prstGeom prst="flowChartConnector">
            <a:avLst/>
          </a:prstGeom>
          <a:gradFill>
            <a:gsLst>
              <a:gs pos="0">
                <a:srgbClr val="E06666"/>
              </a:gs>
              <a:gs pos="100000">
                <a:srgbClr val="FFD966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</a:rPr>
              <a:t>S4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282" name="Google Shape;282;p33"/>
          <p:cNvSpPr/>
          <p:nvPr/>
        </p:nvSpPr>
        <p:spPr>
          <a:xfrm>
            <a:off x="7527578" y="2313650"/>
            <a:ext cx="789600" cy="898800"/>
          </a:xfrm>
          <a:prstGeom prst="flowChartConnector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chemeClr val="lt1"/>
                </a:solidFill>
              </a:rPr>
              <a:t>S5</a:t>
            </a:r>
            <a:endParaRPr b="1" sz="1800">
              <a:solidFill>
                <a:schemeClr val="lt1"/>
              </a:solidFill>
            </a:endParaRPr>
          </a:p>
        </p:txBody>
      </p:sp>
      <p:cxnSp>
        <p:nvCxnSpPr>
          <p:cNvPr id="283" name="Google Shape;283;p33"/>
          <p:cNvCxnSpPr>
            <a:stCxn id="278" idx="6"/>
            <a:endCxn id="279" idx="2"/>
          </p:cNvCxnSpPr>
          <p:nvPr/>
        </p:nvCxnSpPr>
        <p:spPr>
          <a:xfrm>
            <a:off x="1298575" y="2763047"/>
            <a:ext cx="965100" cy="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4" name="Google Shape;284;p33"/>
          <p:cNvCxnSpPr>
            <a:stCxn id="279" idx="6"/>
            <a:endCxn id="280" idx="2"/>
          </p:cNvCxnSpPr>
          <p:nvPr/>
        </p:nvCxnSpPr>
        <p:spPr>
          <a:xfrm>
            <a:off x="3053233" y="2763047"/>
            <a:ext cx="965100" cy="0"/>
          </a:xfrm>
          <a:prstGeom prst="straightConnector1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Google Shape;285;p33"/>
          <p:cNvCxnSpPr>
            <a:stCxn id="281" idx="6"/>
            <a:endCxn id="282" idx="2"/>
          </p:cNvCxnSpPr>
          <p:nvPr/>
        </p:nvCxnSpPr>
        <p:spPr>
          <a:xfrm>
            <a:off x="6562534" y="2763047"/>
            <a:ext cx="9651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33"/>
          <p:cNvCxnSpPr>
            <a:stCxn id="280" idx="6"/>
            <a:endCxn id="281" idx="2"/>
          </p:cNvCxnSpPr>
          <p:nvPr/>
        </p:nvCxnSpPr>
        <p:spPr>
          <a:xfrm>
            <a:off x="4807886" y="2763047"/>
            <a:ext cx="9651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7" name="Google Shape;287;p33"/>
          <p:cNvSpPr txBox="1"/>
          <p:nvPr/>
        </p:nvSpPr>
        <p:spPr>
          <a:xfrm>
            <a:off x="412950" y="763750"/>
            <a:ext cx="79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800">
                <a:solidFill>
                  <a:srgbClr val="434343"/>
                </a:solidFill>
              </a:rPr>
              <a:t>Example</a:t>
            </a:r>
            <a:r>
              <a:rPr lang="fr-FR" sz="1800">
                <a:solidFill>
                  <a:srgbClr val="434343"/>
                </a:solidFill>
              </a:rPr>
              <a:t> of path with </a:t>
            </a:r>
            <a:r>
              <a:rPr b="1" lang="fr-FR" sz="1800">
                <a:solidFill>
                  <a:srgbClr val="434343"/>
                </a:solidFill>
              </a:rPr>
              <a:t>4 trips</a:t>
            </a:r>
            <a:r>
              <a:rPr lang="fr-FR" sz="1800">
                <a:solidFill>
                  <a:srgbClr val="434343"/>
                </a:solidFill>
              </a:rPr>
              <a:t>, </a:t>
            </a:r>
            <a:r>
              <a:rPr b="1" lang="fr-FR" sz="1800">
                <a:solidFill>
                  <a:srgbClr val="434343"/>
                </a:solidFill>
              </a:rPr>
              <a:t>5 stops</a:t>
            </a:r>
            <a:r>
              <a:rPr lang="fr-FR" sz="1800">
                <a:solidFill>
                  <a:srgbClr val="434343"/>
                </a:solidFill>
              </a:rPr>
              <a:t> and </a:t>
            </a:r>
            <a:r>
              <a:rPr b="1" lang="fr-FR" sz="1800">
                <a:solidFill>
                  <a:srgbClr val="434343"/>
                </a:solidFill>
              </a:rPr>
              <a:t>2 connections</a:t>
            </a:r>
            <a:r>
              <a:rPr lang="fr-FR" sz="1800">
                <a:solidFill>
                  <a:srgbClr val="434343"/>
                </a:solidFill>
              </a:rPr>
              <a:t> : 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88" name="Google Shape;288;p33"/>
          <p:cNvSpPr/>
          <p:nvPr/>
        </p:nvSpPr>
        <p:spPr>
          <a:xfrm>
            <a:off x="1565300" y="2942425"/>
            <a:ext cx="3829200" cy="8988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gradFill>
            <a:gsLst>
              <a:gs pos="0">
                <a:srgbClr val="6FA8DC"/>
              </a:gs>
              <a:gs pos="100000">
                <a:srgbClr val="E06666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"/>
          <p:cNvSpPr/>
          <p:nvPr/>
        </p:nvSpPr>
        <p:spPr>
          <a:xfrm>
            <a:off x="587000" y="1267900"/>
            <a:ext cx="162000" cy="1635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3"/>
          <p:cNvSpPr txBox="1"/>
          <p:nvPr/>
        </p:nvSpPr>
        <p:spPr>
          <a:xfrm>
            <a:off x="803075" y="1180300"/>
            <a:ext cx="134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000">
                <a:solidFill>
                  <a:srgbClr val="434343"/>
                </a:solidFill>
              </a:rPr>
              <a:t>Trip 1</a:t>
            </a:r>
            <a:endParaRPr b="1" sz="1000">
              <a:solidFill>
                <a:srgbClr val="434343"/>
              </a:solidFill>
            </a:endParaRPr>
          </a:p>
        </p:txBody>
      </p:sp>
      <p:sp>
        <p:nvSpPr>
          <p:cNvPr id="291" name="Google Shape;291;p33"/>
          <p:cNvSpPr/>
          <p:nvPr/>
        </p:nvSpPr>
        <p:spPr>
          <a:xfrm>
            <a:off x="587000" y="1561450"/>
            <a:ext cx="162000" cy="1635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803075" y="1473850"/>
            <a:ext cx="134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000">
                <a:solidFill>
                  <a:srgbClr val="434343"/>
                </a:solidFill>
              </a:rPr>
              <a:t>Walking trip</a:t>
            </a:r>
            <a:endParaRPr b="1" sz="1000">
              <a:solidFill>
                <a:srgbClr val="434343"/>
              </a:solidFill>
            </a:endParaRPr>
          </a:p>
        </p:txBody>
      </p:sp>
      <p:sp>
        <p:nvSpPr>
          <p:cNvPr id="293" name="Google Shape;293;p33"/>
          <p:cNvSpPr/>
          <p:nvPr/>
        </p:nvSpPr>
        <p:spPr>
          <a:xfrm>
            <a:off x="2317850" y="1267900"/>
            <a:ext cx="162000" cy="1635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3"/>
          <p:cNvSpPr txBox="1"/>
          <p:nvPr/>
        </p:nvSpPr>
        <p:spPr>
          <a:xfrm>
            <a:off x="2533925" y="1180300"/>
            <a:ext cx="134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000">
                <a:solidFill>
                  <a:srgbClr val="434343"/>
                </a:solidFill>
              </a:rPr>
              <a:t>Trip 2</a:t>
            </a:r>
            <a:endParaRPr b="1" sz="1000">
              <a:solidFill>
                <a:srgbClr val="434343"/>
              </a:solidFill>
            </a:endParaRPr>
          </a:p>
        </p:txBody>
      </p:sp>
      <p:sp>
        <p:nvSpPr>
          <p:cNvPr id="295" name="Google Shape;295;p33"/>
          <p:cNvSpPr/>
          <p:nvPr/>
        </p:nvSpPr>
        <p:spPr>
          <a:xfrm>
            <a:off x="2317850" y="1561450"/>
            <a:ext cx="162000" cy="1635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3"/>
          <p:cNvSpPr txBox="1"/>
          <p:nvPr/>
        </p:nvSpPr>
        <p:spPr>
          <a:xfrm>
            <a:off x="2533925" y="1473850"/>
            <a:ext cx="134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000">
                <a:solidFill>
                  <a:srgbClr val="434343"/>
                </a:solidFill>
              </a:rPr>
              <a:t>Trip 3</a:t>
            </a:r>
            <a:endParaRPr b="1" sz="1000">
              <a:solidFill>
                <a:srgbClr val="434343"/>
              </a:solidFill>
            </a:endParaRPr>
          </a:p>
        </p:txBody>
      </p:sp>
      <p:sp>
        <p:nvSpPr>
          <p:cNvPr id="297" name="Google Shape;297;p33"/>
          <p:cNvSpPr/>
          <p:nvPr/>
        </p:nvSpPr>
        <p:spPr>
          <a:xfrm>
            <a:off x="3027350" y="2444250"/>
            <a:ext cx="965100" cy="84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3"/>
          <p:cNvSpPr txBox="1"/>
          <p:nvPr/>
        </p:nvSpPr>
        <p:spPr>
          <a:xfrm>
            <a:off x="2807750" y="2110800"/>
            <a:ext cx="1344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00">
                <a:solidFill>
                  <a:srgbClr val="434343"/>
                </a:solidFill>
              </a:rPr>
              <a:t>Walking time</a:t>
            </a:r>
            <a:endParaRPr b="1" sz="1100">
              <a:solidFill>
                <a:srgbClr val="434343"/>
              </a:solidFill>
            </a:endParaRPr>
          </a:p>
        </p:txBody>
      </p:sp>
      <p:sp>
        <p:nvSpPr>
          <p:cNvPr id="299" name="Google Shape;299;p33"/>
          <p:cNvSpPr txBox="1"/>
          <p:nvPr/>
        </p:nvSpPr>
        <p:spPr>
          <a:xfrm>
            <a:off x="1511275" y="3938675"/>
            <a:ext cx="385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00">
                <a:solidFill>
                  <a:srgbClr val="434343"/>
                </a:solidFill>
              </a:rPr>
              <a:t>Free time = (start time 2) - (stop time 1) - (walking time)</a:t>
            </a:r>
            <a:endParaRPr b="1" sz="1100">
              <a:solidFill>
                <a:srgbClr val="434343"/>
              </a:solidFill>
            </a:endParaRPr>
          </a:p>
        </p:txBody>
      </p:sp>
      <p:sp>
        <p:nvSpPr>
          <p:cNvPr id="300" name="Google Shape;300;p33"/>
          <p:cNvSpPr txBox="1"/>
          <p:nvPr/>
        </p:nvSpPr>
        <p:spPr>
          <a:xfrm>
            <a:off x="2027425" y="1886100"/>
            <a:ext cx="1212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00">
                <a:solidFill>
                  <a:srgbClr val="434343"/>
                </a:solidFill>
              </a:rPr>
              <a:t>stop time 1</a:t>
            </a:r>
            <a:endParaRPr b="1" sz="1100">
              <a:solidFill>
                <a:srgbClr val="434343"/>
              </a:solidFill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3801000" y="1886088"/>
            <a:ext cx="1212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00">
                <a:solidFill>
                  <a:srgbClr val="434343"/>
                </a:solidFill>
              </a:rPr>
              <a:t>start</a:t>
            </a:r>
            <a:r>
              <a:rPr b="1" lang="fr-FR" sz="1100">
                <a:solidFill>
                  <a:srgbClr val="434343"/>
                </a:solidFill>
              </a:rPr>
              <a:t> time 2</a:t>
            </a:r>
            <a:endParaRPr b="1" sz="1100">
              <a:solidFill>
                <a:srgbClr val="434343"/>
              </a:solidFill>
            </a:endParaRPr>
          </a:p>
        </p:txBody>
      </p:sp>
      <p:sp>
        <p:nvSpPr>
          <p:cNvPr id="302" name="Google Shape;302;p33"/>
          <p:cNvSpPr txBox="1"/>
          <p:nvPr/>
        </p:nvSpPr>
        <p:spPr>
          <a:xfrm>
            <a:off x="4559125" y="1298200"/>
            <a:ext cx="321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100">
                <a:solidFill>
                  <a:srgbClr val="434343"/>
                </a:solidFill>
              </a:rPr>
              <a:t>Free time = (start time 3) - (stop time2) </a:t>
            </a:r>
            <a:endParaRPr b="1" sz="1100">
              <a:solidFill>
                <a:srgbClr val="434343"/>
              </a:solidFill>
            </a:endParaRPr>
          </a:p>
        </p:txBody>
      </p:sp>
      <p:sp>
        <p:nvSpPr>
          <p:cNvPr id="303" name="Google Shape;303;p33"/>
          <p:cNvSpPr/>
          <p:nvPr/>
        </p:nvSpPr>
        <p:spPr>
          <a:xfrm>
            <a:off x="5274375" y="1724950"/>
            <a:ext cx="1766700" cy="6894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gradFill>
            <a:gsLst>
              <a:gs pos="0">
                <a:srgbClr val="E06666"/>
              </a:gs>
              <a:gs pos="100000">
                <a:srgbClr val="FFD966"/>
              </a:gs>
            </a:gsLst>
            <a:lin ang="0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19375" cy="37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 txBox="1"/>
          <p:nvPr>
            <p:ph type="title"/>
          </p:nvPr>
        </p:nvSpPr>
        <p:spPr>
          <a:xfrm>
            <a:off x="5630350" y="2518100"/>
            <a:ext cx="3000900" cy="2111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Validation</a:t>
            </a:r>
            <a:endParaRPr sz="2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318" name="Google Shape;318;p35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Probability validation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19" name="Google Shape;319;p35"/>
          <p:cNvSpPr txBox="1"/>
          <p:nvPr/>
        </p:nvSpPr>
        <p:spPr>
          <a:xfrm>
            <a:off x="312450" y="777875"/>
            <a:ext cx="8580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434343"/>
                </a:solidFill>
              </a:rPr>
              <a:t>For each path, we compute the path success probability and compare it to the probability of </a:t>
            </a:r>
            <a:r>
              <a:rPr lang="fr-FR" sz="1800">
                <a:solidFill>
                  <a:srgbClr val="434343"/>
                </a:solidFill>
              </a:rPr>
              <a:t>finding delays smaller than the free time for each connection filtering by the stop and the hour of that connection.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320" name="Google Shape;320;p35"/>
          <p:cNvSpPr txBox="1"/>
          <p:nvPr>
            <p:ph idx="4294967295" type="body"/>
          </p:nvPr>
        </p:nvSpPr>
        <p:spPr>
          <a:xfrm>
            <a:off x="312450" y="2140925"/>
            <a:ext cx="7726500" cy="21006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fr-FR"/>
              <a:t>We need to :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Go through </a:t>
            </a:r>
            <a:r>
              <a:rPr b="1" lang="fr-FR"/>
              <a:t>every edges</a:t>
            </a:r>
            <a:r>
              <a:rPr lang="fr-FR"/>
              <a:t> in the path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When </a:t>
            </a:r>
            <a:r>
              <a:rPr b="1" lang="fr-FR"/>
              <a:t>connection</a:t>
            </a:r>
            <a:r>
              <a:rPr lang="fr-FR"/>
              <a:t> estimate the probability using </a:t>
            </a:r>
            <a:r>
              <a:rPr b="1" lang="fr-FR"/>
              <a:t>past data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return the </a:t>
            </a:r>
            <a:r>
              <a:rPr b="1" lang="fr-FR"/>
              <a:t>total probability</a:t>
            </a:r>
            <a:endParaRPr b="1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b="1" lang="fr-FR"/>
              <a:t>walking trip</a:t>
            </a:r>
            <a:r>
              <a:rPr lang="fr-FR"/>
              <a:t> are </a:t>
            </a:r>
            <a:r>
              <a:rPr b="1" lang="fr-FR"/>
              <a:t>not</a:t>
            </a:r>
            <a:r>
              <a:rPr lang="fr-FR"/>
              <a:t> consider as </a:t>
            </a:r>
            <a:r>
              <a:rPr b="1" lang="fr-FR"/>
              <a:t>a connections</a:t>
            </a:r>
            <a:endParaRPr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327" name="Google Shape;327;p36"/>
          <p:cNvSpPr txBox="1"/>
          <p:nvPr>
            <p:ph type="title"/>
          </p:nvPr>
        </p:nvSpPr>
        <p:spPr>
          <a:xfrm>
            <a:off x="1093250" y="81250"/>
            <a:ext cx="7726500" cy="523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rgbClr val="434343"/>
                </a:solidFill>
              </a:rPr>
              <a:t>Probability validation</a:t>
            </a:r>
            <a:endParaRPr>
              <a:solidFill>
                <a:srgbClr val="434343"/>
              </a:solidFill>
            </a:endParaRPr>
          </a:p>
        </p:txBody>
      </p:sp>
      <p:graphicFrame>
        <p:nvGraphicFramePr>
          <p:cNvPr id="328" name="Google Shape;328;p36"/>
          <p:cNvGraphicFramePr/>
          <p:nvPr/>
        </p:nvGraphicFramePr>
        <p:xfrm>
          <a:off x="1490500" y="11797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{6CBA91F1-722D-4EF2-82B0-697ADA5EF19D}</a:tableStyleId>
              </a:tblPr>
              <a:tblGrid>
                <a:gridCol w="3081500"/>
                <a:gridCol w="3081500"/>
              </a:tblGrid>
              <a:tr h="590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1600"/>
                        <a:t>Prediction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-FR" sz="1600"/>
                        <a:t>Validation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548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11%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16%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8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57%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60%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8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55%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59%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8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76%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82%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8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97%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/>
                        <a:t>97%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904875" y="827623"/>
            <a:ext cx="7726500" cy="4122900"/>
          </a:xfrm>
          <a:prstGeom prst="rect">
            <a:avLst/>
          </a:prstGeom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-394970" lvl="0" marL="457200" rtl="0" algn="l">
              <a:spcBef>
                <a:spcPts val="75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Data pre-processing</a:t>
            </a:r>
            <a:endParaRPr sz="2800"/>
          </a:p>
          <a:p>
            <a:pPr indent="-394970" lvl="0" marL="457200" rtl="0" algn="l">
              <a:spcBef>
                <a:spcPts val="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Network building</a:t>
            </a:r>
            <a:endParaRPr sz="2800"/>
          </a:p>
          <a:p>
            <a:pPr indent="-394970" lvl="0" marL="457200" rtl="0" algn="l">
              <a:spcBef>
                <a:spcPts val="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Path-finding algorithm</a:t>
            </a:r>
            <a:endParaRPr sz="2800"/>
          </a:p>
          <a:p>
            <a:pPr indent="-394970" lvl="0" marL="457200" rtl="0" algn="l">
              <a:spcBef>
                <a:spcPts val="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Delay statistics</a:t>
            </a:r>
            <a:endParaRPr sz="2800"/>
          </a:p>
          <a:p>
            <a:pPr indent="-394970" lvl="0" marL="457200" rtl="0" algn="l">
              <a:spcBef>
                <a:spcPts val="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Path success probability</a:t>
            </a:r>
            <a:endParaRPr sz="2800"/>
          </a:p>
          <a:p>
            <a:pPr indent="-394970" lvl="0" marL="457200" rtl="0" algn="l">
              <a:spcBef>
                <a:spcPts val="0"/>
              </a:spcBef>
              <a:spcAft>
                <a:spcPts val="0"/>
              </a:spcAft>
              <a:buSzPts val="2620"/>
              <a:buFont typeface="Arial"/>
              <a:buAutoNum type="arabicPeriod"/>
            </a:pPr>
            <a:r>
              <a:rPr lang="fr-FR" sz="2800"/>
              <a:t>Validation</a:t>
            </a:r>
            <a:endParaRPr sz="2800"/>
          </a:p>
          <a:p>
            <a:pPr indent="-406400" lvl="0" marL="45720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/>
            </a:pPr>
            <a:r>
              <a:rPr lang="fr-FR" sz="2800"/>
              <a:t>Demonstration</a:t>
            </a:r>
            <a:endParaRPr sz="2800"/>
          </a:p>
        </p:txBody>
      </p:sp>
      <p:sp>
        <p:nvSpPr>
          <p:cNvPr id="95" name="Google Shape;95;p19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</p:spPr>
        <p:txBody>
          <a:bodyPr anchorCtr="0" anchor="t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Outline</a:t>
            </a:r>
            <a:endParaRPr/>
          </a:p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250" y="423875"/>
            <a:ext cx="6032499" cy="4524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type="title"/>
          </p:nvPr>
        </p:nvSpPr>
        <p:spPr>
          <a:xfrm>
            <a:off x="5545600" y="2501225"/>
            <a:ext cx="3412500" cy="2111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Pre-processing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</p:spPr>
        <p:txBody>
          <a:bodyPr anchorCtr="0" anchor="t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Initial assumptions</a:t>
            </a:r>
            <a:endParaRPr/>
          </a:p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295275" y="751425"/>
            <a:ext cx="7143000" cy="41229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-33147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Timetables of the </a:t>
            </a:r>
            <a:r>
              <a:rPr b="1" lang="fr-FR"/>
              <a:t>week of April 17th 2023</a:t>
            </a:r>
            <a:r>
              <a:rPr lang="fr-FR"/>
              <a:t> is the basis of our model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Only services that operate on every </a:t>
            </a:r>
            <a:r>
              <a:rPr b="1" lang="fr-FR"/>
              <a:t>weekday</a:t>
            </a:r>
            <a:r>
              <a:rPr lang="fr-FR"/>
              <a:t> are considered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Only stops within a </a:t>
            </a:r>
            <a:r>
              <a:rPr b="1" lang="fr-FR"/>
              <a:t>15 km</a:t>
            </a:r>
            <a:r>
              <a:rPr lang="fr-FR"/>
              <a:t> (±20%) </a:t>
            </a:r>
            <a:r>
              <a:rPr b="1" lang="fr-FR"/>
              <a:t>radius of Zurich HB</a:t>
            </a:r>
            <a:r>
              <a:rPr lang="fr-FR"/>
              <a:t> are considered, using the Haversine distance. </a:t>
            </a:r>
            <a:r>
              <a:rPr lang="fr-FR"/>
              <a:t>If needed stops may be reached via </a:t>
            </a:r>
            <a:r>
              <a:rPr b="1" lang="fr-FR"/>
              <a:t>transfers through other stops outside the 15km area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We allow a </a:t>
            </a:r>
            <a:r>
              <a:rPr b="1" lang="fr-FR"/>
              <a:t>maximum of 500m walking distances for transfers</a:t>
            </a:r>
            <a:r>
              <a:rPr lang="fr-FR"/>
              <a:t> between two stops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We assume a </a:t>
            </a:r>
            <a:r>
              <a:rPr b="1" lang="fr-FR"/>
              <a:t>walking speed of 50m/1min</a:t>
            </a:r>
            <a:r>
              <a:rPr lang="fr-FR"/>
              <a:t> on a straight line, regardless of obstacles</a:t>
            </a:r>
            <a:endParaRPr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/>
              <a:t>We allow a maximum trip duration of </a:t>
            </a:r>
            <a:r>
              <a:rPr b="1" lang="fr-FR"/>
              <a:t>3 hours</a:t>
            </a:r>
            <a:r>
              <a:rPr lang="fr-FR"/>
              <a:t>, adjustable by the user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6050" y="2336200"/>
            <a:ext cx="1838225" cy="18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50" y="0"/>
            <a:ext cx="68922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>
            <p:ph type="title"/>
          </p:nvPr>
        </p:nvSpPr>
        <p:spPr>
          <a:xfrm>
            <a:off x="5630350" y="2518100"/>
            <a:ext cx="3000900" cy="2111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bre Franklin"/>
              <a:buNone/>
            </a:pPr>
            <a:r>
              <a:rPr lang="fr-FR" sz="2800"/>
              <a:t>Network Building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904875" y="131025"/>
            <a:ext cx="7726500" cy="523200"/>
          </a:xfrm>
          <a:prstGeom prst="rect">
            <a:avLst/>
          </a:prstGeom>
        </p:spPr>
        <p:txBody>
          <a:bodyPr anchorCtr="0" anchor="t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Building the Nodes and the Edges</a:t>
            </a:r>
            <a:endParaRPr/>
          </a:p>
        </p:txBody>
      </p:sp>
      <p:sp>
        <p:nvSpPr>
          <p:cNvPr id="127" name="Google Shape;127;p23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480150" y="1052800"/>
            <a:ext cx="7726500" cy="34257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-33147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</a:pPr>
            <a:r>
              <a:rPr lang="fr-FR" sz="1400"/>
              <a:t>Each stop is represented as a node of the Graph, and each edge is a way of getting from one node to another.</a:t>
            </a:r>
            <a:endParaRPr sz="140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 sz="1400"/>
              <a:t>We distinguish three types of edges:</a:t>
            </a:r>
            <a:endParaRPr sz="14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fr-FR" sz="1400"/>
              <a:t>Transport edges</a:t>
            </a:r>
            <a:endParaRPr sz="14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fr-FR" sz="1400"/>
              <a:t>Same station edges</a:t>
            </a:r>
            <a:endParaRPr sz="14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fr-FR" sz="1400"/>
              <a:t>Walking edges (max 500m)</a:t>
            </a:r>
            <a:endParaRPr sz="140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▪"/>
            </a:pPr>
            <a:r>
              <a:rPr lang="fr-FR" sz="1400"/>
              <a:t>We then join all the types of edges to get a graph, and fill trip ID, start and stop times for same station and walking edges with None.</a:t>
            </a:r>
            <a:endParaRPr/>
          </a:p>
        </p:txBody>
      </p:sp>
      <p:sp>
        <p:nvSpPr>
          <p:cNvPr id="129" name="Google Shape;129;p23"/>
          <p:cNvSpPr/>
          <p:nvPr/>
        </p:nvSpPr>
        <p:spPr>
          <a:xfrm flipH="1" rot="4771">
            <a:off x="3799475" y="2714915"/>
            <a:ext cx="432300" cy="244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Egg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30" name="Google Shape;130;p23"/>
          <p:cNvSpPr/>
          <p:nvPr/>
        </p:nvSpPr>
        <p:spPr>
          <a:xfrm flipH="1" rot="3384">
            <a:off x="4572000" y="2342159"/>
            <a:ext cx="914400" cy="292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Zürich</a:t>
            </a:r>
            <a:r>
              <a:rPr lang="fr-FR" sz="1000">
                <a:solidFill>
                  <a:schemeClr val="lt1"/>
                </a:solidFill>
              </a:rPr>
              <a:t>, Kreuzplatz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/>
          <p:nvPr/>
        </p:nvSpPr>
        <p:spPr>
          <a:xfrm flipH="1" rot="4511">
            <a:off x="5783775" y="2342060"/>
            <a:ext cx="914401" cy="292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Zürich, Stadelhofen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/>
          <p:nvPr/>
        </p:nvSpPr>
        <p:spPr>
          <a:xfrm flipH="1" rot="4511">
            <a:off x="6995550" y="2366306"/>
            <a:ext cx="914401" cy="244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Zürich, HB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33" name="Google Shape;133;p23"/>
          <p:cNvSpPr/>
          <p:nvPr/>
        </p:nvSpPr>
        <p:spPr>
          <a:xfrm flipH="1" rot="4511">
            <a:off x="6405575" y="2869581"/>
            <a:ext cx="914401" cy="2445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Zürich, HB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34" name="Google Shape;134;p23"/>
          <p:cNvSpPr/>
          <p:nvPr/>
        </p:nvSpPr>
        <p:spPr>
          <a:xfrm flipH="1" rot="4511">
            <a:off x="5029200" y="2845424"/>
            <a:ext cx="914401" cy="292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lt1"/>
                </a:solidFill>
              </a:rPr>
              <a:t>Zürich, Flughafen</a:t>
            </a:r>
            <a:endParaRPr sz="1000">
              <a:solidFill>
                <a:schemeClr val="lt1"/>
              </a:solidFill>
            </a:endParaRPr>
          </a:p>
        </p:txBody>
      </p:sp>
      <p:cxnSp>
        <p:nvCxnSpPr>
          <p:cNvPr id="135" name="Google Shape;135;p23"/>
          <p:cNvCxnSpPr>
            <a:stCxn id="129" idx="0"/>
            <a:endCxn id="130" idx="3"/>
          </p:cNvCxnSpPr>
          <p:nvPr/>
        </p:nvCxnSpPr>
        <p:spPr>
          <a:xfrm flipH="1" rot="10800000">
            <a:off x="4015625" y="2488115"/>
            <a:ext cx="556500" cy="22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3"/>
          <p:cNvCxnSpPr>
            <a:stCxn id="130" idx="1"/>
            <a:endCxn id="131" idx="3"/>
          </p:cNvCxnSpPr>
          <p:nvPr/>
        </p:nvCxnSpPr>
        <p:spPr>
          <a:xfrm flipH="1" rot="10800000">
            <a:off x="5486400" y="2487809"/>
            <a:ext cx="2973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23"/>
          <p:cNvCxnSpPr>
            <a:stCxn id="131" idx="1"/>
            <a:endCxn id="132" idx="3"/>
          </p:cNvCxnSpPr>
          <p:nvPr/>
        </p:nvCxnSpPr>
        <p:spPr>
          <a:xfrm flipH="1" rot="10800000">
            <a:off x="6698175" y="2487860"/>
            <a:ext cx="2973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23"/>
          <p:cNvCxnSpPr>
            <a:stCxn id="132" idx="2"/>
            <a:endCxn id="133" idx="1"/>
          </p:cNvCxnSpPr>
          <p:nvPr/>
        </p:nvCxnSpPr>
        <p:spPr>
          <a:xfrm flipH="1">
            <a:off x="7319850" y="2610806"/>
            <a:ext cx="132900" cy="3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3"/>
          <p:cNvCxnSpPr>
            <a:stCxn id="133" idx="3"/>
            <a:endCxn id="134" idx="1"/>
          </p:cNvCxnSpPr>
          <p:nvPr/>
        </p:nvCxnSpPr>
        <p:spPr>
          <a:xfrm flipH="1">
            <a:off x="5943575" y="2991231"/>
            <a:ext cx="4620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23"/>
          <p:cNvSpPr txBox="1"/>
          <p:nvPr/>
        </p:nvSpPr>
        <p:spPr>
          <a:xfrm>
            <a:off x="5007600" y="1793375"/>
            <a:ext cx="119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/>
              <a:t>Walking Edge</a:t>
            </a:r>
            <a:endParaRPr sz="1000"/>
          </a:p>
        </p:txBody>
      </p:sp>
      <p:cxnSp>
        <p:nvCxnSpPr>
          <p:cNvPr id="141" name="Google Shape;141;p23"/>
          <p:cNvCxnSpPr/>
          <p:nvPr/>
        </p:nvCxnSpPr>
        <p:spPr>
          <a:xfrm flipH="1">
            <a:off x="5606250" y="2075609"/>
            <a:ext cx="300" cy="41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23"/>
          <p:cNvSpPr txBox="1"/>
          <p:nvPr/>
        </p:nvSpPr>
        <p:spPr>
          <a:xfrm>
            <a:off x="7319975" y="2596300"/>
            <a:ext cx="135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/>
              <a:t>Same station edge</a:t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600" y="580725"/>
            <a:ext cx="6461501" cy="43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>
            <p:ph type="title"/>
          </p:nvPr>
        </p:nvSpPr>
        <p:spPr>
          <a:xfrm>
            <a:off x="5630350" y="2518100"/>
            <a:ext cx="3000900" cy="2111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Pathfinding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key points 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8380463" y="1906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57" name="Google Shape;157;p25"/>
          <p:cNvSpPr txBox="1"/>
          <p:nvPr>
            <p:ph type="title"/>
          </p:nvPr>
        </p:nvSpPr>
        <p:spPr>
          <a:xfrm>
            <a:off x="5510575" y="419900"/>
            <a:ext cx="3107700" cy="279000"/>
          </a:xfrm>
          <a:prstGeom prst="rect">
            <a:avLst/>
          </a:prstGeom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All edges Dataframe </a:t>
            </a:r>
            <a:endParaRPr sz="1100"/>
          </a:p>
        </p:txBody>
      </p:sp>
      <p:cxnSp>
        <p:nvCxnSpPr>
          <p:cNvPr id="158" name="Google Shape;158;p25"/>
          <p:cNvCxnSpPr/>
          <p:nvPr/>
        </p:nvCxnSpPr>
        <p:spPr>
          <a:xfrm>
            <a:off x="7088550" y="698900"/>
            <a:ext cx="0" cy="25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p25"/>
          <p:cNvSpPr txBox="1"/>
          <p:nvPr>
            <p:ph type="title"/>
          </p:nvPr>
        </p:nvSpPr>
        <p:spPr>
          <a:xfrm>
            <a:off x="5510575" y="953900"/>
            <a:ext cx="3107700" cy="279000"/>
          </a:xfrm>
          <a:prstGeom prst="rect">
            <a:avLst/>
          </a:prstGeom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Edges of interest </a:t>
            </a:r>
            <a:endParaRPr sz="1100"/>
          </a:p>
        </p:txBody>
      </p:sp>
      <p:cxnSp>
        <p:nvCxnSpPr>
          <p:cNvPr id="160" name="Google Shape;160;p25"/>
          <p:cNvCxnSpPr/>
          <p:nvPr/>
        </p:nvCxnSpPr>
        <p:spPr>
          <a:xfrm>
            <a:off x="7088550" y="1232900"/>
            <a:ext cx="0" cy="25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" name="Google Shape;161;p25"/>
          <p:cNvSpPr txBox="1"/>
          <p:nvPr>
            <p:ph type="title"/>
          </p:nvPr>
        </p:nvSpPr>
        <p:spPr>
          <a:xfrm>
            <a:off x="5534700" y="1487900"/>
            <a:ext cx="3107700" cy="5472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Weighted graph with travel times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without start and end time constraints</a:t>
            </a:r>
            <a:endParaRPr sz="1100"/>
          </a:p>
        </p:txBody>
      </p:sp>
      <p:cxnSp>
        <p:nvCxnSpPr>
          <p:cNvPr id="162" name="Google Shape;162;p25"/>
          <p:cNvCxnSpPr>
            <a:endCxn id="163" idx="0"/>
          </p:cNvCxnSpPr>
          <p:nvPr/>
        </p:nvCxnSpPr>
        <p:spPr>
          <a:xfrm>
            <a:off x="5763300" y="2021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5"/>
          <p:cNvCxnSpPr/>
          <p:nvPr/>
        </p:nvCxnSpPr>
        <p:spPr>
          <a:xfrm>
            <a:off x="6420038" y="2021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5"/>
          <p:cNvCxnSpPr/>
          <p:nvPr/>
        </p:nvCxnSpPr>
        <p:spPr>
          <a:xfrm>
            <a:off x="7745300" y="2021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25"/>
          <p:cNvSpPr txBox="1"/>
          <p:nvPr>
            <p:ph type="title"/>
          </p:nvPr>
        </p:nvSpPr>
        <p:spPr>
          <a:xfrm>
            <a:off x="5534700" y="233697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CP</a:t>
            </a:r>
            <a:endParaRPr sz="900"/>
          </a:p>
        </p:txBody>
      </p:sp>
      <p:cxnSp>
        <p:nvCxnSpPr>
          <p:cNvPr id="166" name="Google Shape;166;p25"/>
          <p:cNvCxnSpPr/>
          <p:nvPr/>
        </p:nvCxnSpPr>
        <p:spPr>
          <a:xfrm>
            <a:off x="7064425" y="2021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5"/>
          <p:cNvCxnSpPr/>
          <p:nvPr/>
        </p:nvCxnSpPr>
        <p:spPr>
          <a:xfrm>
            <a:off x="8413800" y="2021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5"/>
          <p:cNvCxnSpPr/>
          <p:nvPr/>
        </p:nvCxnSpPr>
        <p:spPr>
          <a:xfrm>
            <a:off x="6420038" y="2615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5"/>
          <p:cNvCxnSpPr/>
          <p:nvPr/>
        </p:nvCxnSpPr>
        <p:spPr>
          <a:xfrm>
            <a:off x="7745300" y="2615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5"/>
          <p:cNvSpPr txBox="1"/>
          <p:nvPr>
            <p:ph type="title"/>
          </p:nvPr>
        </p:nvSpPr>
        <p:spPr>
          <a:xfrm>
            <a:off x="5534725" y="2917850"/>
            <a:ext cx="457200" cy="279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VG</a:t>
            </a:r>
            <a:endParaRPr sz="900"/>
          </a:p>
        </p:txBody>
      </p:sp>
      <p:cxnSp>
        <p:nvCxnSpPr>
          <p:cNvPr id="171" name="Google Shape;171;p25"/>
          <p:cNvCxnSpPr/>
          <p:nvPr/>
        </p:nvCxnSpPr>
        <p:spPr>
          <a:xfrm>
            <a:off x="7064425" y="2615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5"/>
          <p:cNvCxnSpPr/>
          <p:nvPr/>
        </p:nvCxnSpPr>
        <p:spPr>
          <a:xfrm>
            <a:off x="8413800" y="2615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5"/>
          <p:cNvSpPr txBox="1"/>
          <p:nvPr>
            <p:ph type="title"/>
          </p:nvPr>
        </p:nvSpPr>
        <p:spPr>
          <a:xfrm>
            <a:off x="6185263" y="2917850"/>
            <a:ext cx="457200" cy="279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VG</a:t>
            </a:r>
            <a:endParaRPr sz="900"/>
          </a:p>
        </p:txBody>
      </p:sp>
      <p:sp>
        <p:nvSpPr>
          <p:cNvPr id="174" name="Google Shape;174;p25"/>
          <p:cNvSpPr txBox="1"/>
          <p:nvPr>
            <p:ph type="title"/>
          </p:nvPr>
        </p:nvSpPr>
        <p:spPr>
          <a:xfrm>
            <a:off x="6835825" y="2917850"/>
            <a:ext cx="457200" cy="279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VG</a:t>
            </a:r>
            <a:endParaRPr sz="900"/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7510513" y="2917850"/>
            <a:ext cx="457200" cy="279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VG</a:t>
            </a:r>
            <a:endParaRPr sz="900"/>
          </a:p>
        </p:txBody>
      </p:sp>
      <p:sp>
        <p:nvSpPr>
          <p:cNvPr id="176" name="Google Shape;176;p25"/>
          <p:cNvSpPr txBox="1"/>
          <p:nvPr>
            <p:ph type="title"/>
          </p:nvPr>
        </p:nvSpPr>
        <p:spPr>
          <a:xfrm>
            <a:off x="8185225" y="2891600"/>
            <a:ext cx="457200" cy="2790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VG</a:t>
            </a:r>
            <a:endParaRPr sz="900"/>
          </a:p>
        </p:txBody>
      </p:sp>
      <p:sp>
        <p:nvSpPr>
          <p:cNvPr id="177" name="Google Shape;177;p25"/>
          <p:cNvSpPr txBox="1"/>
          <p:nvPr>
            <p:ph type="title"/>
          </p:nvPr>
        </p:nvSpPr>
        <p:spPr>
          <a:xfrm>
            <a:off x="6185263" y="233697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CP</a:t>
            </a:r>
            <a:endParaRPr sz="900"/>
          </a:p>
        </p:txBody>
      </p:sp>
      <p:sp>
        <p:nvSpPr>
          <p:cNvPr id="178" name="Google Shape;178;p25"/>
          <p:cNvSpPr txBox="1"/>
          <p:nvPr>
            <p:ph type="title"/>
          </p:nvPr>
        </p:nvSpPr>
        <p:spPr>
          <a:xfrm>
            <a:off x="7510513" y="233697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CP</a:t>
            </a:r>
            <a:endParaRPr sz="900"/>
          </a:p>
        </p:txBody>
      </p:sp>
      <p:sp>
        <p:nvSpPr>
          <p:cNvPr id="179" name="Google Shape;179;p25"/>
          <p:cNvSpPr txBox="1"/>
          <p:nvPr>
            <p:ph type="title"/>
          </p:nvPr>
        </p:nvSpPr>
        <p:spPr>
          <a:xfrm>
            <a:off x="6835850" y="233697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CP</a:t>
            </a:r>
            <a:endParaRPr sz="900"/>
          </a:p>
        </p:txBody>
      </p:sp>
      <p:sp>
        <p:nvSpPr>
          <p:cNvPr id="180" name="Google Shape;180;p25"/>
          <p:cNvSpPr txBox="1"/>
          <p:nvPr>
            <p:ph type="title"/>
          </p:nvPr>
        </p:nvSpPr>
        <p:spPr>
          <a:xfrm>
            <a:off x="8185188" y="2323850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CP</a:t>
            </a:r>
            <a:endParaRPr sz="900"/>
          </a:p>
        </p:txBody>
      </p:sp>
      <p:cxnSp>
        <p:nvCxnSpPr>
          <p:cNvPr id="181" name="Google Shape;181;p25"/>
          <p:cNvCxnSpPr/>
          <p:nvPr/>
        </p:nvCxnSpPr>
        <p:spPr>
          <a:xfrm>
            <a:off x="5763300" y="261597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25"/>
          <p:cNvSpPr txBox="1"/>
          <p:nvPr>
            <p:ph type="title"/>
          </p:nvPr>
        </p:nvSpPr>
        <p:spPr>
          <a:xfrm>
            <a:off x="5804563" y="349872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FP</a:t>
            </a:r>
            <a:endParaRPr sz="900"/>
          </a:p>
        </p:txBody>
      </p:sp>
      <p:cxnSp>
        <p:nvCxnSpPr>
          <p:cNvPr id="183" name="Google Shape;183;p25"/>
          <p:cNvCxnSpPr>
            <a:endCxn id="182" idx="0"/>
          </p:cNvCxnSpPr>
          <p:nvPr/>
        </p:nvCxnSpPr>
        <p:spPr>
          <a:xfrm flipH="1">
            <a:off x="6033163" y="3196925"/>
            <a:ext cx="387000" cy="30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" name="Google Shape;184;p25"/>
          <p:cNvSpPr txBox="1"/>
          <p:nvPr>
            <p:ph type="title"/>
          </p:nvPr>
        </p:nvSpPr>
        <p:spPr>
          <a:xfrm>
            <a:off x="7510513" y="349872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FP</a:t>
            </a:r>
            <a:endParaRPr sz="900"/>
          </a:p>
        </p:txBody>
      </p:sp>
      <p:cxnSp>
        <p:nvCxnSpPr>
          <p:cNvPr id="185" name="Google Shape;185;p25"/>
          <p:cNvCxnSpPr/>
          <p:nvPr/>
        </p:nvCxnSpPr>
        <p:spPr>
          <a:xfrm>
            <a:off x="7739113" y="3196850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25"/>
          <p:cNvSpPr txBox="1"/>
          <p:nvPr>
            <p:ph type="title"/>
          </p:nvPr>
        </p:nvSpPr>
        <p:spPr>
          <a:xfrm>
            <a:off x="8185213" y="3511850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FP</a:t>
            </a:r>
            <a:endParaRPr sz="900"/>
          </a:p>
        </p:txBody>
      </p:sp>
      <p:cxnSp>
        <p:nvCxnSpPr>
          <p:cNvPr id="187" name="Google Shape;187;p25"/>
          <p:cNvCxnSpPr/>
          <p:nvPr/>
        </p:nvCxnSpPr>
        <p:spPr>
          <a:xfrm>
            <a:off x="8413813" y="318372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5"/>
          <p:cNvSpPr txBox="1"/>
          <p:nvPr>
            <p:ph type="title"/>
          </p:nvPr>
        </p:nvSpPr>
        <p:spPr>
          <a:xfrm>
            <a:off x="5510450" y="4079600"/>
            <a:ext cx="3107700" cy="279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Filtering</a:t>
            </a:r>
            <a:endParaRPr sz="1100"/>
          </a:p>
        </p:txBody>
      </p:sp>
      <p:cxnSp>
        <p:nvCxnSpPr>
          <p:cNvPr id="189" name="Google Shape;189;p25"/>
          <p:cNvCxnSpPr/>
          <p:nvPr/>
        </p:nvCxnSpPr>
        <p:spPr>
          <a:xfrm>
            <a:off x="6033163" y="377772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745288" y="377772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5"/>
          <p:cNvCxnSpPr/>
          <p:nvPr/>
        </p:nvCxnSpPr>
        <p:spPr>
          <a:xfrm>
            <a:off x="8413813" y="3790850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5"/>
          <p:cNvSpPr txBox="1"/>
          <p:nvPr>
            <p:ph type="title"/>
          </p:nvPr>
        </p:nvSpPr>
        <p:spPr>
          <a:xfrm>
            <a:off x="5804563" y="4673600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P</a:t>
            </a:r>
            <a:endParaRPr sz="900"/>
          </a:p>
        </p:txBody>
      </p:sp>
      <p:cxnSp>
        <p:nvCxnSpPr>
          <p:cNvPr id="193" name="Google Shape;193;p25"/>
          <p:cNvCxnSpPr/>
          <p:nvPr/>
        </p:nvCxnSpPr>
        <p:spPr>
          <a:xfrm>
            <a:off x="6033163" y="437172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p25"/>
          <p:cNvSpPr txBox="1"/>
          <p:nvPr>
            <p:ph type="title"/>
          </p:nvPr>
        </p:nvSpPr>
        <p:spPr>
          <a:xfrm>
            <a:off x="8185188" y="4673600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P</a:t>
            </a:r>
            <a:endParaRPr sz="900"/>
          </a:p>
        </p:txBody>
      </p:sp>
      <p:cxnSp>
        <p:nvCxnSpPr>
          <p:cNvPr id="195" name="Google Shape;195;p25"/>
          <p:cNvCxnSpPr/>
          <p:nvPr/>
        </p:nvCxnSpPr>
        <p:spPr>
          <a:xfrm>
            <a:off x="8413788" y="4371725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p25"/>
          <p:cNvSpPr txBox="1"/>
          <p:nvPr>
            <p:ph type="title"/>
          </p:nvPr>
        </p:nvSpPr>
        <p:spPr>
          <a:xfrm>
            <a:off x="6631338" y="349872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FP</a:t>
            </a:r>
            <a:endParaRPr sz="900"/>
          </a:p>
        </p:txBody>
      </p:sp>
      <p:cxnSp>
        <p:nvCxnSpPr>
          <p:cNvPr id="197" name="Google Shape;197;p25"/>
          <p:cNvCxnSpPr>
            <a:stCxn id="173" idx="2"/>
            <a:endCxn id="196" idx="0"/>
          </p:cNvCxnSpPr>
          <p:nvPr/>
        </p:nvCxnSpPr>
        <p:spPr>
          <a:xfrm>
            <a:off x="6413863" y="3196850"/>
            <a:ext cx="446100" cy="30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5"/>
          <p:cNvCxnSpPr/>
          <p:nvPr/>
        </p:nvCxnSpPr>
        <p:spPr>
          <a:xfrm>
            <a:off x="6859938" y="3777800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5"/>
          <p:cNvSpPr txBox="1"/>
          <p:nvPr>
            <p:ph type="title"/>
          </p:nvPr>
        </p:nvSpPr>
        <p:spPr>
          <a:xfrm>
            <a:off x="6631338" y="4673825"/>
            <a:ext cx="457200" cy="279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46800" lIns="180000" spcFirstLastPara="1" rIns="72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900"/>
              <a:t>P</a:t>
            </a:r>
            <a:endParaRPr sz="900"/>
          </a:p>
        </p:txBody>
      </p:sp>
      <p:cxnSp>
        <p:nvCxnSpPr>
          <p:cNvPr id="200" name="Google Shape;200;p25"/>
          <p:cNvCxnSpPr/>
          <p:nvPr/>
        </p:nvCxnSpPr>
        <p:spPr>
          <a:xfrm>
            <a:off x="6859938" y="4371950"/>
            <a:ext cx="0" cy="3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5"/>
          <p:cNvSpPr txBox="1"/>
          <p:nvPr>
            <p:ph idx="4294967295" type="body"/>
          </p:nvPr>
        </p:nvSpPr>
        <p:spPr>
          <a:xfrm>
            <a:off x="329700" y="579675"/>
            <a:ext cx="5156700" cy="4396800"/>
          </a:xfrm>
          <a:prstGeom prst="rect">
            <a:avLst/>
          </a:prstGeom>
        </p:spPr>
        <p:txBody>
          <a:bodyPr anchorCtr="0" anchor="t" bIns="45700" lIns="180000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00000"/>
                </a:solidFill>
              </a:rPr>
              <a:t>Parameters: </a:t>
            </a:r>
            <a:endParaRPr b="1" sz="21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>
                <a:solidFill>
                  <a:srgbClr val="000000"/>
                </a:solidFill>
              </a:rPr>
              <a:t>Edges dataframe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>
                <a:solidFill>
                  <a:srgbClr val="000000"/>
                </a:solidFill>
              </a:rPr>
              <a:t>Source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>
                <a:solidFill>
                  <a:srgbClr val="000000"/>
                </a:solidFill>
              </a:rPr>
              <a:t>Sink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>
                <a:solidFill>
                  <a:srgbClr val="000000"/>
                </a:solidFill>
              </a:rPr>
              <a:t>Desired arrival time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Maximum path duration</a:t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100">
                <a:solidFill>
                  <a:srgbClr val="000000"/>
                </a:solidFill>
              </a:rPr>
              <a:t>High level procedure: </a:t>
            </a:r>
            <a:endParaRPr sz="15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Filter edges with respect to time constraint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Using Yen’s algorithm we determine the 100 best (i.e. shortest) paths, regardless of departure or arrival times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Check the feasibility of these paths when taking departure and arrival times into account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Add all feasible paths to a list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</a:pPr>
            <a:r>
              <a:rPr lang="fr-FR" sz="1400"/>
              <a:t>Filter them with path characteristics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/>
          <p:nvPr>
            <p:ph idx="12" type="sldNum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anchorCtr="0" anchor="t" bIns="0" lIns="90000" spcFirstLastPara="1" rIns="9000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625" y="565000"/>
            <a:ext cx="6350624" cy="422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>
            <p:ph type="title"/>
          </p:nvPr>
        </p:nvSpPr>
        <p:spPr>
          <a:xfrm>
            <a:off x="6405563" y="2571750"/>
            <a:ext cx="2738400" cy="21114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46800" lIns="180000" spcFirstLastPara="1" rIns="72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Delay Statistics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ésentation EPFL, v3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